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80A"/>
    <a:srgbClr val="008337"/>
    <a:srgbClr val="EC5655"/>
    <a:srgbClr val="E3170C"/>
    <a:srgbClr val="151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5" d="100"/>
          <a:sy n="85" d="100"/>
        </p:scale>
        <p:origin x="20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6AF7A-1BD0-429E-B86B-4BC781563634}" type="datetimeFigureOut">
              <a:rPr lang="ko-KR" altLang="en-US" smtClean="0"/>
              <a:t>2024-12-27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575EC-3F8C-4D24-9AF8-A105FEAE01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2131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67EA-A2F1-42AE-A16E-D95BEC580D86}" type="datetimeFigureOut">
              <a:rPr lang="ko-KR" altLang="en-US" smtClean="0"/>
              <a:t>2024-12-27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0025-8EA3-4807-BA0C-9653BB24A4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086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67EA-A2F1-42AE-A16E-D95BEC580D86}" type="datetimeFigureOut">
              <a:rPr lang="ko-KR" altLang="en-US" smtClean="0"/>
              <a:t>2024-12-27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0025-8EA3-4807-BA0C-9653BB24A4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2594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67EA-A2F1-42AE-A16E-D95BEC580D86}" type="datetimeFigureOut">
              <a:rPr lang="ko-KR" altLang="en-US" smtClean="0"/>
              <a:t>2024-12-27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0025-8EA3-4807-BA0C-9653BB24A4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966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67EA-A2F1-42AE-A16E-D95BEC580D86}" type="datetimeFigureOut">
              <a:rPr lang="ko-KR" altLang="en-US" smtClean="0"/>
              <a:t>2024-12-27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0025-8EA3-4807-BA0C-9653BB24A4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830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67EA-A2F1-42AE-A16E-D95BEC580D86}" type="datetimeFigureOut">
              <a:rPr lang="ko-KR" altLang="en-US" smtClean="0"/>
              <a:t>2024-12-27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0025-8EA3-4807-BA0C-9653BB24A4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706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67EA-A2F1-42AE-A16E-D95BEC580D86}" type="datetimeFigureOut">
              <a:rPr lang="ko-KR" altLang="en-US" smtClean="0"/>
              <a:t>2024-12-27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0025-8EA3-4807-BA0C-9653BB24A4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787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67EA-A2F1-42AE-A16E-D95BEC580D86}" type="datetimeFigureOut">
              <a:rPr lang="ko-KR" altLang="en-US" smtClean="0"/>
              <a:t>2024-12-27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0025-8EA3-4807-BA0C-9653BB24A4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135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67EA-A2F1-42AE-A16E-D95BEC580D86}" type="datetimeFigureOut">
              <a:rPr lang="ko-KR" altLang="en-US" smtClean="0"/>
              <a:t>2024-12-27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0025-8EA3-4807-BA0C-9653BB24A4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435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67EA-A2F1-42AE-A16E-D95BEC580D86}" type="datetimeFigureOut">
              <a:rPr lang="ko-KR" altLang="en-US" smtClean="0"/>
              <a:t>2024-12-27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0025-8EA3-4807-BA0C-9653BB24A4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65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67EA-A2F1-42AE-A16E-D95BEC580D86}" type="datetimeFigureOut">
              <a:rPr lang="ko-KR" altLang="en-US" smtClean="0"/>
              <a:t>2024-12-27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0025-8EA3-4807-BA0C-9653BB24A4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0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67EA-A2F1-42AE-A16E-D95BEC580D86}" type="datetimeFigureOut">
              <a:rPr lang="ko-KR" altLang="en-US" smtClean="0"/>
              <a:t>2024-12-27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0025-8EA3-4807-BA0C-9653BB24A4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552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067EA-A2F1-42AE-A16E-D95BEC580D86}" type="datetimeFigureOut">
              <a:rPr lang="ko-KR" altLang="en-US" smtClean="0"/>
              <a:t>2024-12-27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A0025-8EA3-4807-BA0C-9653BB24A43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047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vms.or.kr/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6759" y="902866"/>
            <a:ext cx="46201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>
                <a:solidFill>
                  <a:srgbClr val="008337"/>
                </a:solidFill>
                <a:latin typeface="+mj-ea"/>
                <a:ea typeface="+mj-ea"/>
              </a:rPr>
              <a:t>한림성심대학교</a:t>
            </a:r>
            <a:r>
              <a:rPr lang="ko-KR" altLang="en-US" sz="2800" b="1" dirty="0">
                <a:solidFill>
                  <a:srgbClr val="151515"/>
                </a:solidFill>
                <a:latin typeface="+mj-ea"/>
                <a:ea typeface="+mj-ea"/>
              </a:rPr>
              <a:t>와 함께하는</a:t>
            </a:r>
            <a:endParaRPr lang="en-US" altLang="ko-KR" sz="2800" b="1" dirty="0">
              <a:solidFill>
                <a:srgbClr val="151515"/>
              </a:solidFill>
              <a:latin typeface="+mj-ea"/>
              <a:ea typeface="+mj-ea"/>
            </a:endParaRPr>
          </a:p>
          <a:p>
            <a:r>
              <a:rPr lang="ko-KR" altLang="en-US" sz="2800" b="1" dirty="0">
                <a:solidFill>
                  <a:srgbClr val="E3170C"/>
                </a:solidFill>
                <a:latin typeface="+mj-ea"/>
                <a:ea typeface="+mj-ea"/>
              </a:rPr>
              <a:t>사랑의 헌혈캠페인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28347" y="2296261"/>
            <a:ext cx="3795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rgbClr val="151515"/>
                </a:solidFill>
                <a:latin typeface="+mn-ea"/>
              </a:rPr>
              <a:t>4</a:t>
            </a:r>
            <a:r>
              <a:rPr lang="ko-KR" altLang="en-US" sz="2000" dirty="0">
                <a:solidFill>
                  <a:srgbClr val="151515"/>
                </a:solidFill>
                <a:latin typeface="+mn-ea"/>
              </a:rPr>
              <a:t>월 </a:t>
            </a:r>
            <a:r>
              <a:rPr lang="en-US" altLang="ko-KR" sz="2000" dirty="0">
                <a:solidFill>
                  <a:srgbClr val="151515"/>
                </a:solidFill>
                <a:latin typeface="+mn-ea"/>
              </a:rPr>
              <a:t>17</a:t>
            </a:r>
            <a:r>
              <a:rPr lang="ko-KR" altLang="en-US" sz="2000" dirty="0">
                <a:solidFill>
                  <a:srgbClr val="151515"/>
                </a:solidFill>
                <a:latin typeface="+mn-ea"/>
              </a:rPr>
              <a:t>일</a:t>
            </a:r>
            <a:r>
              <a:rPr lang="en-US" altLang="ko-KR" sz="2000" dirty="0">
                <a:solidFill>
                  <a:srgbClr val="151515"/>
                </a:solidFill>
                <a:latin typeface="+mn-ea"/>
              </a:rPr>
              <a:t>, 09:30~15:30</a:t>
            </a:r>
            <a:endParaRPr lang="ko-KR" altLang="en-US" sz="2000" dirty="0">
              <a:solidFill>
                <a:srgbClr val="151515"/>
              </a:solidFill>
              <a:latin typeface="+mn-ea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1458D84C-F2EE-4456-BC9B-FD26C6CD03A0}"/>
              </a:ext>
            </a:extLst>
          </p:cNvPr>
          <p:cNvSpPr/>
          <p:nvPr/>
        </p:nvSpPr>
        <p:spPr>
          <a:xfrm>
            <a:off x="0" y="-800"/>
            <a:ext cx="6858000" cy="407200"/>
          </a:xfrm>
          <a:prstGeom prst="rect">
            <a:avLst/>
          </a:prstGeom>
          <a:solidFill>
            <a:srgbClr val="0083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5B9129D-0F28-4F3E-8CB0-D55773DE5023}"/>
              </a:ext>
            </a:extLst>
          </p:cNvPr>
          <p:cNvSpPr/>
          <p:nvPr/>
        </p:nvSpPr>
        <p:spPr>
          <a:xfrm>
            <a:off x="0" y="9498800"/>
            <a:ext cx="6858000" cy="407200"/>
          </a:xfrm>
          <a:prstGeom prst="rect">
            <a:avLst/>
          </a:prstGeom>
          <a:solidFill>
            <a:srgbClr val="E317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017A734-C532-490C-A972-0CE99D7E9C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655" y="714983"/>
            <a:ext cx="1191290" cy="1456697"/>
          </a:xfrm>
          <a:prstGeom prst="rect">
            <a:avLst/>
          </a:prstGeom>
        </p:spPr>
      </p:pic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3EFF8A9C-D9F9-48F2-A27B-1405DB2AB5DD}"/>
              </a:ext>
            </a:extLst>
          </p:cNvPr>
          <p:cNvSpPr/>
          <p:nvPr/>
        </p:nvSpPr>
        <p:spPr>
          <a:xfrm>
            <a:off x="326842" y="2337628"/>
            <a:ext cx="1693870" cy="331785"/>
          </a:xfrm>
          <a:prstGeom prst="roundRect">
            <a:avLst>
              <a:gd name="adj" fmla="val 24323"/>
            </a:avLst>
          </a:prstGeom>
          <a:solidFill>
            <a:srgbClr val="EC56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/>
              <a:t>헌혈 일시</a:t>
            </a:r>
          </a:p>
        </p:txBody>
      </p: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2BD84E10-93B2-4CD4-9D30-C2D17FAE8F80}"/>
              </a:ext>
            </a:extLst>
          </p:cNvPr>
          <p:cNvGrpSpPr/>
          <p:nvPr/>
        </p:nvGrpSpPr>
        <p:grpSpPr>
          <a:xfrm>
            <a:off x="339541" y="3043748"/>
            <a:ext cx="3038660" cy="2615372"/>
            <a:chOff x="339541" y="2998028"/>
            <a:chExt cx="3038660" cy="2615372"/>
          </a:xfrm>
        </p:grpSpPr>
        <p:sp>
          <p:nvSpPr>
            <p:cNvPr id="11" name="사각형: 둥근 모서리 10">
              <a:extLst>
                <a:ext uri="{FF2B5EF4-FFF2-40B4-BE49-F238E27FC236}">
                  <a16:creationId xmlns:a16="http://schemas.microsoft.com/office/drawing/2014/main" id="{D4EC1DC9-E5E1-4B39-8FC8-09B23600BBD0}"/>
                </a:ext>
              </a:extLst>
            </p:cNvPr>
            <p:cNvSpPr/>
            <p:nvPr/>
          </p:nvSpPr>
          <p:spPr>
            <a:xfrm>
              <a:off x="339541" y="2998028"/>
              <a:ext cx="3038660" cy="2615372"/>
            </a:xfrm>
            <a:prstGeom prst="roundRect">
              <a:avLst>
                <a:gd name="adj" fmla="val 3978"/>
              </a:avLst>
            </a:prstGeom>
            <a:solidFill>
              <a:schemeClr val="bg1"/>
            </a:solidFill>
            <a:ln w="28575">
              <a:solidFill>
                <a:srgbClr val="EC56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b="1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74D5D76-8813-46FD-AA4E-FE5F6D31DEE7}"/>
                </a:ext>
              </a:extLst>
            </p:cNvPr>
            <p:cNvSpPr txBox="1"/>
            <p:nvPr/>
          </p:nvSpPr>
          <p:spPr>
            <a:xfrm>
              <a:off x="390528" y="3132170"/>
              <a:ext cx="1276311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300" b="1" dirty="0">
                  <a:solidFill>
                    <a:srgbClr val="DA180A"/>
                  </a:solidFill>
                  <a:latin typeface="+mn-ea"/>
                </a:rPr>
                <a:t>헌혈자 혜택 </a:t>
              </a:r>
              <a:r>
                <a:rPr lang="en-US" altLang="ko-KR" sz="1300" b="1" dirty="0">
                  <a:solidFill>
                    <a:srgbClr val="DA180A"/>
                  </a:solidFill>
                  <a:latin typeface="+mn-ea"/>
                </a:rPr>
                <a:t>1.</a:t>
              </a:r>
              <a:endParaRPr lang="ko-KR" altLang="en-US" sz="1300" b="1" dirty="0">
                <a:solidFill>
                  <a:srgbClr val="DA180A"/>
                </a:solidFill>
                <a:latin typeface="+mn-e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403BBD2-D721-4532-BE45-CF8BC1E3AB12}"/>
                </a:ext>
              </a:extLst>
            </p:cNvPr>
            <p:cNvSpPr txBox="1"/>
            <p:nvPr/>
          </p:nvSpPr>
          <p:spPr>
            <a:xfrm>
              <a:off x="390528" y="3372200"/>
              <a:ext cx="9957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atin typeface="+mn-ea"/>
                </a:rPr>
                <a:t>기념품 </a:t>
              </a:r>
              <a:r>
                <a:rPr lang="en-US" altLang="ko-KR" b="1" spc="-150" dirty="0">
                  <a:latin typeface="+mn-ea"/>
                </a:rPr>
                <a:t>1</a:t>
              </a:r>
              <a:endParaRPr lang="ko-KR" altLang="en-US" b="1" spc="-150" dirty="0">
                <a:latin typeface="+mn-e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FB7023-5644-4FD8-A86D-F22B641740D4}"/>
                </a:ext>
              </a:extLst>
            </p:cNvPr>
            <p:cNvSpPr txBox="1"/>
            <p:nvPr/>
          </p:nvSpPr>
          <p:spPr>
            <a:xfrm>
              <a:off x="395915" y="3746919"/>
              <a:ext cx="2728632" cy="513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300" b="1" spc="-150" dirty="0">
                  <a:latin typeface="+mn-ea"/>
                </a:rPr>
                <a:t>감사의 마음을 담아 기념품을 드립니다</a:t>
              </a:r>
              <a:r>
                <a:rPr lang="en-US" altLang="ko-KR" sz="1300" b="1" spc="-150" dirty="0">
                  <a:latin typeface="+mn-ea"/>
                </a:rPr>
                <a:t>.</a:t>
              </a:r>
            </a:p>
            <a:p>
              <a:pPr>
                <a:lnSpc>
                  <a:spcPct val="110000"/>
                </a:lnSpc>
              </a:pPr>
              <a:r>
                <a:rPr lang="ko-KR" altLang="en-US" sz="1300" b="1" spc="-150" dirty="0">
                  <a:latin typeface="+mn-ea"/>
                </a:rPr>
                <a:t>원하시는 항목을 선택해 주세요</a:t>
              </a:r>
              <a:r>
                <a:rPr lang="en-US" altLang="ko-KR" sz="1300" b="1" spc="-150" dirty="0">
                  <a:latin typeface="+mn-ea"/>
                </a:rPr>
                <a:t>.</a:t>
              </a:r>
              <a:endParaRPr lang="ko-KR" altLang="en-US" sz="1300" b="1" spc="-150" dirty="0">
                <a:latin typeface="+mn-e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EBEC44C-614B-497B-8457-75D88C62BD07}"/>
                </a:ext>
              </a:extLst>
            </p:cNvPr>
            <p:cNvSpPr txBox="1"/>
            <p:nvPr/>
          </p:nvSpPr>
          <p:spPr>
            <a:xfrm>
              <a:off x="872863" y="5185076"/>
              <a:ext cx="1972015" cy="262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altLang="ko-KR" sz="1100" b="1" spc="-150" dirty="0">
                  <a:latin typeface="+mn-ea"/>
                </a:rPr>
                <a:t>(</a:t>
              </a:r>
              <a:r>
                <a:rPr lang="ko-KR" altLang="en-US" sz="1100" b="1" spc="-150" dirty="0">
                  <a:latin typeface="+mn-ea"/>
                </a:rPr>
                <a:t>총 </a:t>
              </a:r>
              <a:r>
                <a:rPr lang="en-US" altLang="ko-KR" sz="1100" b="1" spc="-150" dirty="0">
                  <a:latin typeface="+mn-ea"/>
                </a:rPr>
                <a:t>11 </a:t>
              </a:r>
              <a:r>
                <a:rPr lang="ko-KR" altLang="en-US" sz="1100" b="1" spc="-150" dirty="0">
                  <a:latin typeface="+mn-ea"/>
                </a:rPr>
                <a:t>종류의 기념품이 있습니다</a:t>
              </a:r>
              <a:r>
                <a:rPr lang="en-US" altLang="ko-KR" sz="1100" b="1" spc="-150" dirty="0">
                  <a:latin typeface="+mn-ea"/>
                </a:rPr>
                <a:t>.)</a:t>
              </a:r>
              <a:endParaRPr lang="ko-KR" altLang="en-US" sz="1100" b="1" spc="-150" dirty="0">
                <a:latin typeface="+mn-ea"/>
              </a:endParaRPr>
            </a:p>
          </p:txBody>
        </p:sp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04F87BF3-AC1B-4CBB-9247-DD3AB0E5B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4955" y="4425120"/>
              <a:ext cx="863945" cy="445907"/>
            </a:xfrm>
            <a:prstGeom prst="rect">
              <a:avLst/>
            </a:prstGeom>
          </p:spPr>
        </p:pic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DB9A0DF7-B252-4814-A2CE-B77C43A024F5}"/>
                </a:ext>
              </a:extLst>
            </p:cNvPr>
            <p:cNvSpPr/>
            <p:nvPr/>
          </p:nvSpPr>
          <p:spPr>
            <a:xfrm>
              <a:off x="494954" y="4908433"/>
              <a:ext cx="863945" cy="127000"/>
            </a:xfrm>
            <a:prstGeom prst="rect">
              <a:avLst/>
            </a:prstGeom>
            <a:solidFill>
              <a:srgbClr val="0083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700" b="1" dirty="0">
                  <a:latin typeface="+mn-ea"/>
                </a:rPr>
                <a:t>CGV </a:t>
              </a:r>
              <a:r>
                <a:rPr lang="ko-KR" altLang="en-US" sz="700" b="1" dirty="0">
                  <a:latin typeface="+mn-ea"/>
                </a:rPr>
                <a:t>영화관람권</a:t>
              </a: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7537ABF6-8CBE-42ED-A288-C2A4B7B84C56}"/>
                </a:ext>
              </a:extLst>
            </p:cNvPr>
            <p:cNvSpPr/>
            <p:nvPr/>
          </p:nvSpPr>
          <p:spPr>
            <a:xfrm>
              <a:off x="1422054" y="4908310"/>
              <a:ext cx="863945" cy="127000"/>
            </a:xfrm>
            <a:prstGeom prst="rect">
              <a:avLst/>
            </a:prstGeom>
            <a:solidFill>
              <a:srgbClr val="0083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ko-KR" altLang="en-US" sz="700" b="1" dirty="0">
                  <a:latin typeface="+mn-ea"/>
                </a:rPr>
                <a:t>문화상품권 </a:t>
              </a:r>
              <a:r>
                <a:rPr lang="en-US" altLang="ko-KR" sz="700" b="1" dirty="0">
                  <a:latin typeface="+mn-ea"/>
                </a:rPr>
                <a:t>5,000</a:t>
              </a:r>
              <a:r>
                <a:rPr lang="ko-KR" altLang="en-US" sz="700" b="1" dirty="0">
                  <a:latin typeface="+mn-ea"/>
                </a:rPr>
                <a:t>원</a:t>
              </a:r>
            </a:p>
          </p:txBody>
        </p:sp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8B10A093-6A1C-4CE9-82E4-27D94C80CB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22054" y="4424997"/>
              <a:ext cx="863945" cy="445907"/>
            </a:xfrm>
            <a:prstGeom prst="rect">
              <a:avLst/>
            </a:prstGeom>
          </p:spPr>
        </p:pic>
        <p:pic>
          <p:nvPicPr>
            <p:cNvPr id="22" name="그림 21">
              <a:extLst>
                <a:ext uri="{FF2B5EF4-FFF2-40B4-BE49-F238E27FC236}">
                  <a16:creationId xmlns:a16="http://schemas.microsoft.com/office/drawing/2014/main" id="{716574C8-5666-4301-A503-C7EC615F0D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349154" y="4422234"/>
              <a:ext cx="863945" cy="447350"/>
            </a:xfrm>
            <a:prstGeom prst="rect">
              <a:avLst/>
            </a:prstGeom>
          </p:spPr>
        </p:pic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BE430F8B-5642-4823-9776-4F3A3A9390A1}"/>
                </a:ext>
              </a:extLst>
            </p:cNvPr>
            <p:cNvSpPr/>
            <p:nvPr/>
          </p:nvSpPr>
          <p:spPr>
            <a:xfrm>
              <a:off x="2349154" y="4908316"/>
              <a:ext cx="863945" cy="127000"/>
            </a:xfrm>
            <a:prstGeom prst="rect">
              <a:avLst/>
            </a:prstGeom>
            <a:solidFill>
              <a:srgbClr val="0083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ko-KR" altLang="en-US" sz="600" b="1" dirty="0" err="1">
                  <a:latin typeface="+mn-ea"/>
                </a:rPr>
                <a:t>스타벅스카드</a:t>
              </a:r>
              <a:r>
                <a:rPr lang="en-US" altLang="ko-KR" sz="600" b="1" dirty="0">
                  <a:latin typeface="+mn-ea"/>
                </a:rPr>
                <a:t>(5,000</a:t>
              </a:r>
              <a:r>
                <a:rPr lang="ko-KR" altLang="en-US" sz="600" b="1" dirty="0">
                  <a:latin typeface="+mn-ea"/>
                </a:rPr>
                <a:t>원</a:t>
              </a:r>
              <a:r>
                <a:rPr lang="en-US" altLang="ko-KR" sz="600" b="1" dirty="0">
                  <a:latin typeface="+mn-ea"/>
                </a:rPr>
                <a:t>)</a:t>
              </a:r>
              <a:endParaRPr lang="ko-KR" altLang="en-US" sz="600" b="1" dirty="0">
                <a:latin typeface="+mn-ea"/>
              </a:endParaRPr>
            </a:p>
          </p:txBody>
        </p:sp>
      </p:grpSp>
      <p:grpSp>
        <p:nvGrpSpPr>
          <p:cNvPr id="81" name="그룹 80">
            <a:extLst>
              <a:ext uri="{FF2B5EF4-FFF2-40B4-BE49-F238E27FC236}">
                <a16:creationId xmlns:a16="http://schemas.microsoft.com/office/drawing/2014/main" id="{46106B4B-A1B3-4856-9B70-022A861F024A}"/>
              </a:ext>
            </a:extLst>
          </p:cNvPr>
          <p:cNvGrpSpPr/>
          <p:nvPr/>
        </p:nvGrpSpPr>
        <p:grpSpPr>
          <a:xfrm>
            <a:off x="3481126" y="3037454"/>
            <a:ext cx="3038660" cy="2615372"/>
            <a:chOff x="3481126" y="2991734"/>
            <a:chExt cx="3038660" cy="2615372"/>
          </a:xfrm>
        </p:grpSpPr>
        <p:sp>
          <p:nvSpPr>
            <p:cNvPr id="26" name="사각형: 둥근 모서리 25">
              <a:extLst>
                <a:ext uri="{FF2B5EF4-FFF2-40B4-BE49-F238E27FC236}">
                  <a16:creationId xmlns:a16="http://schemas.microsoft.com/office/drawing/2014/main" id="{BCA8D5CA-F66D-4B1E-9539-DE7582496452}"/>
                </a:ext>
              </a:extLst>
            </p:cNvPr>
            <p:cNvSpPr/>
            <p:nvPr/>
          </p:nvSpPr>
          <p:spPr>
            <a:xfrm>
              <a:off x="3481126" y="2991734"/>
              <a:ext cx="3038660" cy="2615372"/>
            </a:xfrm>
            <a:prstGeom prst="roundRect">
              <a:avLst>
                <a:gd name="adj" fmla="val 3978"/>
              </a:avLst>
            </a:prstGeom>
            <a:solidFill>
              <a:schemeClr val="bg1"/>
            </a:solidFill>
            <a:ln w="28575">
              <a:solidFill>
                <a:srgbClr val="EC56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b="1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1EF209D-6AE5-4B4F-8A5B-7F93CD6BBD5B}"/>
                </a:ext>
              </a:extLst>
            </p:cNvPr>
            <p:cNvSpPr txBox="1"/>
            <p:nvPr/>
          </p:nvSpPr>
          <p:spPr>
            <a:xfrm>
              <a:off x="3532113" y="3125876"/>
              <a:ext cx="1276311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300" b="1" dirty="0">
                  <a:solidFill>
                    <a:srgbClr val="DA180A"/>
                  </a:solidFill>
                  <a:latin typeface="+mn-ea"/>
                </a:rPr>
                <a:t>헌혈자 혜택 </a:t>
              </a:r>
              <a:r>
                <a:rPr lang="en-US" altLang="ko-KR" sz="1300" b="1" dirty="0">
                  <a:solidFill>
                    <a:srgbClr val="DA180A"/>
                  </a:solidFill>
                  <a:latin typeface="+mn-ea"/>
                </a:rPr>
                <a:t>2.</a:t>
              </a:r>
              <a:endParaRPr lang="ko-KR" altLang="en-US" sz="1300" b="1" dirty="0">
                <a:solidFill>
                  <a:srgbClr val="DA180A"/>
                </a:solidFill>
                <a:latin typeface="+mn-ea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7D3CFD7-ED95-4916-B6CF-EAC26D0C04A8}"/>
                </a:ext>
              </a:extLst>
            </p:cNvPr>
            <p:cNvSpPr txBox="1"/>
            <p:nvPr/>
          </p:nvSpPr>
          <p:spPr>
            <a:xfrm>
              <a:off x="3532113" y="3365906"/>
              <a:ext cx="23278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atin typeface="+mn-ea"/>
                </a:rPr>
                <a:t>혈액검사 </a:t>
              </a:r>
              <a:r>
                <a:rPr lang="en-US" altLang="ko-KR" b="1" spc="-150" dirty="0">
                  <a:latin typeface="+mn-ea"/>
                </a:rPr>
                <a:t>6</a:t>
              </a:r>
              <a:r>
                <a:rPr lang="ko-KR" altLang="en-US" b="1" spc="-150" dirty="0">
                  <a:latin typeface="+mn-ea"/>
                </a:rPr>
                <a:t>종 추가검사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1B5CA02-B479-41B6-A900-91992CBA7124}"/>
                </a:ext>
              </a:extLst>
            </p:cNvPr>
            <p:cNvSpPr txBox="1"/>
            <p:nvPr/>
          </p:nvSpPr>
          <p:spPr>
            <a:xfrm>
              <a:off x="3537500" y="3740625"/>
              <a:ext cx="2550698" cy="513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1300" b="1" spc="-150" dirty="0">
                  <a:latin typeface="+mn-ea"/>
                </a:rPr>
                <a:t>2025</a:t>
              </a:r>
              <a:r>
                <a:rPr lang="ko-KR" altLang="en-US" sz="1300" b="1" spc="-150" dirty="0">
                  <a:latin typeface="+mn-ea"/>
                </a:rPr>
                <a:t>년 첫 헌혈 시</a:t>
              </a:r>
              <a:endParaRPr lang="en-US" altLang="ko-KR" sz="1300" b="1" spc="-150" dirty="0">
                <a:latin typeface="+mn-ea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300" b="1" spc="-150" dirty="0">
                  <a:latin typeface="+mn-ea"/>
                </a:rPr>
                <a:t>혈액추가검사를 해드립니다</a:t>
              </a:r>
              <a:r>
                <a:rPr lang="en-US" altLang="ko-KR" sz="1300" b="1" spc="-150" dirty="0">
                  <a:latin typeface="+mn-ea"/>
                </a:rPr>
                <a:t>. (</a:t>
              </a:r>
              <a:r>
                <a:rPr lang="ko-KR" altLang="en-US" sz="1300" b="1" spc="-150" dirty="0">
                  <a:latin typeface="+mn-ea"/>
                </a:rPr>
                <a:t>연 </a:t>
              </a:r>
              <a:r>
                <a:rPr lang="en-US" altLang="ko-KR" sz="1300" b="1" spc="-150" dirty="0">
                  <a:latin typeface="+mn-ea"/>
                </a:rPr>
                <a:t>1</a:t>
              </a:r>
              <a:r>
                <a:rPr lang="ko-KR" altLang="en-US" sz="1300" b="1" spc="-150" dirty="0">
                  <a:latin typeface="+mn-ea"/>
                </a:rPr>
                <a:t>회</a:t>
              </a:r>
              <a:r>
                <a:rPr lang="en-US" altLang="ko-KR" sz="1300" b="1" spc="-150" dirty="0">
                  <a:latin typeface="+mn-ea"/>
                </a:rPr>
                <a:t>)</a:t>
              </a:r>
              <a:endParaRPr lang="ko-KR" altLang="en-US" sz="1300" b="1" spc="-150" dirty="0">
                <a:latin typeface="+mn-ea"/>
              </a:endParaRPr>
            </a:p>
          </p:txBody>
        </p:sp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D3B49ED9-AAD9-4947-9930-3464EC8C66D8}"/>
                </a:ext>
              </a:extLst>
            </p:cNvPr>
            <p:cNvGrpSpPr/>
            <p:nvPr/>
          </p:nvGrpSpPr>
          <p:grpSpPr>
            <a:xfrm>
              <a:off x="3654741" y="4367691"/>
              <a:ext cx="1011598" cy="278218"/>
              <a:chOff x="3878579" y="4889280"/>
              <a:chExt cx="1011598" cy="278218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102739E-E354-46A0-87B0-BC79B890F5BA}"/>
                  </a:ext>
                </a:extLst>
              </p:cNvPr>
              <p:cNvSpPr txBox="1"/>
              <p:nvPr/>
            </p:nvSpPr>
            <p:spPr>
              <a:xfrm>
                <a:off x="4032250" y="4889280"/>
                <a:ext cx="857927" cy="278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ko-KR" altLang="en-US" sz="1200" b="1" spc="-150" dirty="0" err="1">
                    <a:latin typeface="+mn-ea"/>
                  </a:rPr>
                  <a:t>혈청지오티</a:t>
                </a:r>
                <a:endParaRPr lang="ko-KR" altLang="en-US" sz="1200" b="1" spc="-150" dirty="0">
                  <a:latin typeface="+mn-ea"/>
                </a:endParaRPr>
              </a:p>
            </p:txBody>
          </p:sp>
          <p:sp>
            <p:nvSpPr>
              <p:cNvPr id="37" name="타원 36">
                <a:extLst>
                  <a:ext uri="{FF2B5EF4-FFF2-40B4-BE49-F238E27FC236}">
                    <a16:creationId xmlns:a16="http://schemas.microsoft.com/office/drawing/2014/main" id="{2592341C-09D2-4D60-8A6E-2C38B6778897}"/>
                  </a:ext>
                </a:extLst>
              </p:cNvPr>
              <p:cNvSpPr/>
              <p:nvPr/>
            </p:nvSpPr>
            <p:spPr>
              <a:xfrm>
                <a:off x="3878579" y="4938854"/>
                <a:ext cx="179071" cy="179071"/>
              </a:xfrm>
              <a:prstGeom prst="ellipse">
                <a:avLst/>
              </a:prstGeom>
              <a:solidFill>
                <a:srgbClr val="DA18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>
                    <a:latin typeface="+mn-ea"/>
                  </a:rPr>
                  <a:t>1</a:t>
                </a:r>
                <a:endParaRPr lang="ko-KR" altLang="en-US" sz="1100" b="1" dirty="0">
                  <a:latin typeface="+mn-ea"/>
                </a:endParaRPr>
              </a:p>
            </p:txBody>
          </p:sp>
        </p:grpSp>
        <p:grpSp>
          <p:nvGrpSpPr>
            <p:cNvPr id="54" name="그룹 53">
              <a:extLst>
                <a:ext uri="{FF2B5EF4-FFF2-40B4-BE49-F238E27FC236}">
                  <a16:creationId xmlns:a16="http://schemas.microsoft.com/office/drawing/2014/main" id="{F196962A-5E26-4894-ADDE-8351555C5C57}"/>
                </a:ext>
              </a:extLst>
            </p:cNvPr>
            <p:cNvGrpSpPr/>
            <p:nvPr/>
          </p:nvGrpSpPr>
          <p:grpSpPr>
            <a:xfrm>
              <a:off x="3654741" y="4685501"/>
              <a:ext cx="1011598" cy="278218"/>
              <a:chOff x="3878579" y="4889280"/>
              <a:chExt cx="1011598" cy="278218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2F1E04A-EA3D-48D1-A8B8-6184D68E0305}"/>
                  </a:ext>
                </a:extLst>
              </p:cNvPr>
              <p:cNvSpPr txBox="1"/>
              <p:nvPr/>
            </p:nvSpPr>
            <p:spPr>
              <a:xfrm>
                <a:off x="4032250" y="4889280"/>
                <a:ext cx="857927" cy="278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ko-KR" altLang="en-US" sz="1200" b="1" spc="-150" dirty="0" err="1">
                    <a:latin typeface="+mn-ea"/>
                  </a:rPr>
                  <a:t>감마지티피</a:t>
                </a:r>
                <a:endParaRPr lang="ko-KR" altLang="en-US" sz="1200" b="1" spc="-150" dirty="0">
                  <a:latin typeface="+mn-ea"/>
                </a:endParaRPr>
              </a:p>
            </p:txBody>
          </p:sp>
          <p:sp>
            <p:nvSpPr>
              <p:cNvPr id="56" name="타원 55">
                <a:extLst>
                  <a:ext uri="{FF2B5EF4-FFF2-40B4-BE49-F238E27FC236}">
                    <a16:creationId xmlns:a16="http://schemas.microsoft.com/office/drawing/2014/main" id="{E99843C0-4CFF-4FED-987F-2C15C8714B89}"/>
                  </a:ext>
                </a:extLst>
              </p:cNvPr>
              <p:cNvSpPr/>
              <p:nvPr/>
            </p:nvSpPr>
            <p:spPr>
              <a:xfrm>
                <a:off x="3878579" y="4938854"/>
                <a:ext cx="179071" cy="179071"/>
              </a:xfrm>
              <a:prstGeom prst="ellipse">
                <a:avLst/>
              </a:prstGeom>
              <a:solidFill>
                <a:srgbClr val="DA18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>
                    <a:latin typeface="+mn-ea"/>
                  </a:rPr>
                  <a:t>2</a:t>
                </a:r>
                <a:endParaRPr lang="ko-KR" altLang="en-US" sz="1100" b="1" dirty="0">
                  <a:latin typeface="+mn-ea"/>
                </a:endParaRPr>
              </a:p>
            </p:txBody>
          </p:sp>
        </p:grpSp>
        <p:grpSp>
          <p:nvGrpSpPr>
            <p:cNvPr id="57" name="그룹 56">
              <a:extLst>
                <a:ext uri="{FF2B5EF4-FFF2-40B4-BE49-F238E27FC236}">
                  <a16:creationId xmlns:a16="http://schemas.microsoft.com/office/drawing/2014/main" id="{F26EC514-5F41-4A75-AE92-5E3182A9816D}"/>
                </a:ext>
              </a:extLst>
            </p:cNvPr>
            <p:cNvGrpSpPr/>
            <p:nvPr/>
          </p:nvGrpSpPr>
          <p:grpSpPr>
            <a:xfrm>
              <a:off x="3654741" y="5003311"/>
              <a:ext cx="1146250" cy="278218"/>
              <a:chOff x="3878579" y="4889280"/>
              <a:chExt cx="1146250" cy="278218"/>
            </a:xfrm>
          </p:grpSpPr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3552C59-5042-4677-941E-61551379BEF7}"/>
                  </a:ext>
                </a:extLst>
              </p:cNvPr>
              <p:cNvSpPr txBox="1"/>
              <p:nvPr/>
            </p:nvSpPr>
            <p:spPr>
              <a:xfrm>
                <a:off x="4032250" y="4889280"/>
                <a:ext cx="992579" cy="278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ko-KR" altLang="en-US" sz="1200" b="1" spc="-150" dirty="0">
                    <a:latin typeface="+mn-ea"/>
                  </a:rPr>
                  <a:t>총콜레스테롤</a:t>
                </a:r>
              </a:p>
            </p:txBody>
          </p:sp>
          <p:sp>
            <p:nvSpPr>
              <p:cNvPr id="59" name="타원 58">
                <a:extLst>
                  <a:ext uri="{FF2B5EF4-FFF2-40B4-BE49-F238E27FC236}">
                    <a16:creationId xmlns:a16="http://schemas.microsoft.com/office/drawing/2014/main" id="{8C89A83A-0677-4CF3-8F65-C6EB39C532BB}"/>
                  </a:ext>
                </a:extLst>
              </p:cNvPr>
              <p:cNvSpPr/>
              <p:nvPr/>
            </p:nvSpPr>
            <p:spPr>
              <a:xfrm>
                <a:off x="3878579" y="4938854"/>
                <a:ext cx="179071" cy="179071"/>
              </a:xfrm>
              <a:prstGeom prst="ellipse">
                <a:avLst/>
              </a:prstGeom>
              <a:solidFill>
                <a:srgbClr val="DA18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>
                    <a:latin typeface="+mn-ea"/>
                  </a:rPr>
                  <a:t>3</a:t>
                </a:r>
                <a:endParaRPr lang="ko-KR" altLang="en-US" sz="1100" b="1" dirty="0">
                  <a:latin typeface="+mn-ea"/>
                </a:endParaRPr>
              </a:p>
            </p:txBody>
          </p:sp>
        </p:grp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id="{50862C13-DCD4-4E68-99CA-11924AF783AA}"/>
                </a:ext>
              </a:extLst>
            </p:cNvPr>
            <p:cNvGrpSpPr/>
            <p:nvPr/>
          </p:nvGrpSpPr>
          <p:grpSpPr>
            <a:xfrm>
              <a:off x="4930147" y="4367103"/>
              <a:ext cx="742294" cy="278218"/>
              <a:chOff x="3878579" y="4889280"/>
              <a:chExt cx="742294" cy="278218"/>
            </a:xfrm>
          </p:grpSpPr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EDC08148-6DD6-462A-9948-8C7426B3D4B6}"/>
                  </a:ext>
                </a:extLst>
              </p:cNvPr>
              <p:cNvSpPr txBox="1"/>
              <p:nvPr/>
            </p:nvSpPr>
            <p:spPr>
              <a:xfrm>
                <a:off x="4032250" y="4889280"/>
                <a:ext cx="588623" cy="278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ko-KR" altLang="en-US" sz="1200" b="1" spc="-150" dirty="0">
                    <a:latin typeface="+mn-ea"/>
                  </a:rPr>
                  <a:t>알부민</a:t>
                </a:r>
              </a:p>
            </p:txBody>
          </p:sp>
          <p:sp>
            <p:nvSpPr>
              <p:cNvPr id="62" name="타원 61">
                <a:extLst>
                  <a:ext uri="{FF2B5EF4-FFF2-40B4-BE49-F238E27FC236}">
                    <a16:creationId xmlns:a16="http://schemas.microsoft.com/office/drawing/2014/main" id="{D3234A00-4CD6-4CF1-9094-137AF021E6A2}"/>
                  </a:ext>
                </a:extLst>
              </p:cNvPr>
              <p:cNvSpPr/>
              <p:nvPr/>
            </p:nvSpPr>
            <p:spPr>
              <a:xfrm>
                <a:off x="3878579" y="4938854"/>
                <a:ext cx="179071" cy="179071"/>
              </a:xfrm>
              <a:prstGeom prst="ellipse">
                <a:avLst/>
              </a:prstGeom>
              <a:solidFill>
                <a:srgbClr val="DA18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>
                    <a:latin typeface="+mn-ea"/>
                  </a:rPr>
                  <a:t>4</a:t>
                </a:r>
                <a:endParaRPr lang="ko-KR" altLang="en-US" sz="1100" b="1" dirty="0">
                  <a:latin typeface="+mn-ea"/>
                </a:endParaRPr>
              </a:p>
            </p:txBody>
          </p:sp>
        </p:grpSp>
        <p:grpSp>
          <p:nvGrpSpPr>
            <p:cNvPr id="63" name="그룹 62">
              <a:extLst>
                <a:ext uri="{FF2B5EF4-FFF2-40B4-BE49-F238E27FC236}">
                  <a16:creationId xmlns:a16="http://schemas.microsoft.com/office/drawing/2014/main" id="{C6FE4B5B-346A-4840-B0E0-70C5BE740FBA}"/>
                </a:ext>
              </a:extLst>
            </p:cNvPr>
            <p:cNvGrpSpPr/>
            <p:nvPr/>
          </p:nvGrpSpPr>
          <p:grpSpPr>
            <a:xfrm>
              <a:off x="4930147" y="4684913"/>
              <a:ext cx="1011598" cy="278218"/>
              <a:chOff x="3878579" y="4889280"/>
              <a:chExt cx="1011598" cy="278218"/>
            </a:xfrm>
          </p:grpSpPr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6487CA45-BB54-480B-B0A5-E60F5B051916}"/>
                  </a:ext>
                </a:extLst>
              </p:cNvPr>
              <p:cNvSpPr txBox="1"/>
              <p:nvPr/>
            </p:nvSpPr>
            <p:spPr>
              <a:xfrm>
                <a:off x="4032250" y="4889280"/>
                <a:ext cx="857927" cy="278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ko-KR" altLang="en-US" sz="1200" b="1" spc="-150" dirty="0" err="1">
                    <a:latin typeface="+mn-ea"/>
                  </a:rPr>
                  <a:t>크레아티닌</a:t>
                </a:r>
                <a:endParaRPr lang="ko-KR" altLang="en-US" sz="1200" b="1" spc="-150" dirty="0">
                  <a:latin typeface="+mn-ea"/>
                </a:endParaRPr>
              </a:p>
            </p:txBody>
          </p:sp>
          <p:sp>
            <p:nvSpPr>
              <p:cNvPr id="65" name="타원 64">
                <a:extLst>
                  <a:ext uri="{FF2B5EF4-FFF2-40B4-BE49-F238E27FC236}">
                    <a16:creationId xmlns:a16="http://schemas.microsoft.com/office/drawing/2014/main" id="{402EF443-B087-488F-8267-E82A4BB8F4BA}"/>
                  </a:ext>
                </a:extLst>
              </p:cNvPr>
              <p:cNvSpPr/>
              <p:nvPr/>
            </p:nvSpPr>
            <p:spPr>
              <a:xfrm>
                <a:off x="3878579" y="4938854"/>
                <a:ext cx="179071" cy="179071"/>
              </a:xfrm>
              <a:prstGeom prst="ellipse">
                <a:avLst/>
              </a:prstGeom>
              <a:solidFill>
                <a:srgbClr val="DA18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>
                    <a:latin typeface="+mn-ea"/>
                  </a:rPr>
                  <a:t>5</a:t>
                </a:r>
                <a:endParaRPr lang="ko-KR" altLang="en-US" sz="1100" b="1" dirty="0">
                  <a:latin typeface="+mn-ea"/>
                </a:endParaRPr>
              </a:p>
            </p:txBody>
          </p:sp>
        </p:grpSp>
        <p:grpSp>
          <p:nvGrpSpPr>
            <p:cNvPr id="66" name="그룹 65">
              <a:extLst>
                <a:ext uri="{FF2B5EF4-FFF2-40B4-BE49-F238E27FC236}">
                  <a16:creationId xmlns:a16="http://schemas.microsoft.com/office/drawing/2014/main" id="{30FF105A-6B04-413C-9E4A-DB735D772E1D}"/>
                </a:ext>
              </a:extLst>
            </p:cNvPr>
            <p:cNvGrpSpPr/>
            <p:nvPr/>
          </p:nvGrpSpPr>
          <p:grpSpPr>
            <a:xfrm>
              <a:off x="4930147" y="5002723"/>
              <a:ext cx="607641" cy="278218"/>
              <a:chOff x="3878579" y="4889280"/>
              <a:chExt cx="607641" cy="278218"/>
            </a:xfrm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6108C6B-FB13-4292-96C1-96DDF6B2CABB}"/>
                  </a:ext>
                </a:extLst>
              </p:cNvPr>
              <p:cNvSpPr txBox="1"/>
              <p:nvPr/>
            </p:nvSpPr>
            <p:spPr>
              <a:xfrm>
                <a:off x="4032250" y="4889280"/>
                <a:ext cx="453970" cy="278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ko-KR" altLang="en-US" sz="1200" b="1" spc="-150" dirty="0">
                    <a:latin typeface="+mn-ea"/>
                  </a:rPr>
                  <a:t>요산</a:t>
                </a:r>
              </a:p>
            </p:txBody>
          </p:sp>
          <p:sp>
            <p:nvSpPr>
              <p:cNvPr id="68" name="타원 67">
                <a:extLst>
                  <a:ext uri="{FF2B5EF4-FFF2-40B4-BE49-F238E27FC236}">
                    <a16:creationId xmlns:a16="http://schemas.microsoft.com/office/drawing/2014/main" id="{EE4B3125-463B-485B-ADD3-FAC29C00338B}"/>
                  </a:ext>
                </a:extLst>
              </p:cNvPr>
              <p:cNvSpPr/>
              <p:nvPr/>
            </p:nvSpPr>
            <p:spPr>
              <a:xfrm>
                <a:off x="3878579" y="4938854"/>
                <a:ext cx="179071" cy="179071"/>
              </a:xfrm>
              <a:prstGeom prst="ellipse">
                <a:avLst/>
              </a:prstGeom>
              <a:solidFill>
                <a:srgbClr val="DA18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dirty="0">
                    <a:latin typeface="+mn-ea"/>
                  </a:rPr>
                  <a:t>6</a:t>
                </a:r>
                <a:endParaRPr lang="ko-KR" altLang="en-US" sz="1100" b="1" dirty="0">
                  <a:latin typeface="+mn-ea"/>
                </a:endParaRPr>
              </a:p>
            </p:txBody>
          </p:sp>
        </p:grpSp>
      </p:grp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591B0764-7BD0-41DD-B426-5220170D2B02}"/>
              </a:ext>
            </a:extLst>
          </p:cNvPr>
          <p:cNvGrpSpPr/>
          <p:nvPr/>
        </p:nvGrpSpPr>
        <p:grpSpPr>
          <a:xfrm>
            <a:off x="346284" y="5769257"/>
            <a:ext cx="3038660" cy="2615372"/>
            <a:chOff x="346284" y="5721129"/>
            <a:chExt cx="3038660" cy="2615372"/>
          </a:xfrm>
        </p:grpSpPr>
        <p:sp>
          <p:nvSpPr>
            <p:cNvPr id="70" name="사각형: 둥근 모서리 69">
              <a:extLst>
                <a:ext uri="{FF2B5EF4-FFF2-40B4-BE49-F238E27FC236}">
                  <a16:creationId xmlns:a16="http://schemas.microsoft.com/office/drawing/2014/main" id="{2ED58953-2582-485E-A8E5-579E8E6C58EB}"/>
                </a:ext>
              </a:extLst>
            </p:cNvPr>
            <p:cNvSpPr/>
            <p:nvPr/>
          </p:nvSpPr>
          <p:spPr>
            <a:xfrm>
              <a:off x="346284" y="5721129"/>
              <a:ext cx="3038660" cy="2615372"/>
            </a:xfrm>
            <a:prstGeom prst="roundRect">
              <a:avLst>
                <a:gd name="adj" fmla="val 3978"/>
              </a:avLst>
            </a:prstGeom>
            <a:solidFill>
              <a:schemeClr val="bg1"/>
            </a:solidFill>
            <a:ln w="28575">
              <a:solidFill>
                <a:srgbClr val="EC56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b="1" dirty="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3F4C57B5-D301-4DD1-A032-E6CD6783C726}"/>
                </a:ext>
              </a:extLst>
            </p:cNvPr>
            <p:cNvSpPr txBox="1"/>
            <p:nvPr/>
          </p:nvSpPr>
          <p:spPr>
            <a:xfrm>
              <a:off x="397271" y="5855271"/>
              <a:ext cx="1276311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300" b="1" dirty="0">
                  <a:solidFill>
                    <a:srgbClr val="DA180A"/>
                  </a:solidFill>
                  <a:latin typeface="+mn-ea"/>
                </a:rPr>
                <a:t>헌혈자 혜택 </a:t>
              </a:r>
              <a:r>
                <a:rPr lang="en-US" altLang="ko-KR" sz="1300" b="1" dirty="0">
                  <a:solidFill>
                    <a:srgbClr val="DA180A"/>
                  </a:solidFill>
                  <a:latin typeface="+mn-ea"/>
                </a:rPr>
                <a:t>3.</a:t>
              </a:r>
              <a:endParaRPr lang="ko-KR" altLang="en-US" sz="1300" b="1" dirty="0">
                <a:solidFill>
                  <a:srgbClr val="DA180A"/>
                </a:solidFill>
                <a:latin typeface="+mn-ea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9A591601-68A8-47AF-A585-BA67B8B77F85}"/>
                </a:ext>
              </a:extLst>
            </p:cNvPr>
            <p:cNvSpPr txBox="1"/>
            <p:nvPr/>
          </p:nvSpPr>
          <p:spPr>
            <a:xfrm>
              <a:off x="412511" y="6095301"/>
              <a:ext cx="22060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spc="-150" dirty="0">
                  <a:latin typeface="+mn-ea"/>
                </a:rPr>
                <a:t>VMS </a:t>
              </a:r>
              <a:r>
                <a:rPr lang="ko-KR" altLang="en-US" b="1" spc="-150" dirty="0">
                  <a:latin typeface="+mn-ea"/>
                </a:rPr>
                <a:t>봉사 </a:t>
              </a:r>
              <a:r>
                <a:rPr lang="en-US" altLang="ko-KR" b="1" spc="-150" dirty="0">
                  <a:latin typeface="+mn-ea"/>
                </a:rPr>
                <a:t>4</a:t>
              </a:r>
              <a:r>
                <a:rPr lang="ko-KR" altLang="en-US" b="1" spc="-150" dirty="0">
                  <a:latin typeface="+mn-ea"/>
                </a:rPr>
                <a:t>시간 인정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58FA5D8E-0838-464D-9E10-30BF8CD0E390}"/>
                </a:ext>
              </a:extLst>
            </p:cNvPr>
            <p:cNvSpPr txBox="1"/>
            <p:nvPr/>
          </p:nvSpPr>
          <p:spPr>
            <a:xfrm>
              <a:off x="402658" y="6470020"/>
              <a:ext cx="2081019" cy="513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300" b="1" spc="-150" dirty="0">
                  <a:latin typeface="+mn-ea"/>
                </a:rPr>
                <a:t>헌혈 </a:t>
              </a:r>
              <a:r>
                <a:rPr lang="en-US" altLang="ko-KR" sz="1300" b="1" spc="-150" dirty="0">
                  <a:latin typeface="+mn-ea"/>
                </a:rPr>
                <a:t>1</a:t>
              </a:r>
              <a:r>
                <a:rPr lang="ko-KR" altLang="en-US" sz="1300" b="1" spc="-150" dirty="0">
                  <a:latin typeface="+mn-ea"/>
                </a:rPr>
                <a:t>회당 봉사활동 </a:t>
              </a:r>
              <a:r>
                <a:rPr lang="en-US" altLang="ko-KR" sz="1300" b="1" spc="-150" dirty="0">
                  <a:latin typeface="+mn-ea"/>
                </a:rPr>
                <a:t>4</a:t>
              </a:r>
              <a:r>
                <a:rPr lang="ko-KR" altLang="en-US" sz="1300" b="1" spc="-150" dirty="0">
                  <a:latin typeface="+mn-ea"/>
                </a:rPr>
                <a:t>시간을</a:t>
              </a:r>
              <a:endParaRPr lang="en-US" altLang="ko-KR" sz="1300" b="1" spc="-150" dirty="0">
                <a:latin typeface="+mn-ea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300" b="1" spc="-150" dirty="0">
                  <a:latin typeface="+mn-ea"/>
                </a:rPr>
                <a:t>인정해드립니다</a:t>
              </a:r>
              <a:r>
                <a:rPr lang="en-US" altLang="ko-KR" sz="1300" b="1" spc="-150" dirty="0">
                  <a:latin typeface="+mn-ea"/>
                </a:rPr>
                <a:t>.</a:t>
              </a:r>
              <a:endParaRPr lang="ko-KR" altLang="en-US" sz="1300" b="1" spc="-150" dirty="0">
                <a:latin typeface="+mn-ea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5608F09-4060-4BE9-8283-CA5654AE3487}"/>
                </a:ext>
              </a:extLst>
            </p:cNvPr>
            <p:cNvSpPr txBox="1"/>
            <p:nvPr/>
          </p:nvSpPr>
          <p:spPr>
            <a:xfrm>
              <a:off x="1138622" y="7224662"/>
              <a:ext cx="2151551" cy="681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ko-KR" sz="1100" b="1" dirty="0">
                  <a:latin typeface="+mn-ea"/>
                  <a:hlinkClick r:id="rId6"/>
                </a:rPr>
                <a:t>www.vms.or.kr</a:t>
              </a:r>
              <a:r>
                <a:rPr lang="ko-KR" altLang="en-US" sz="1100" b="1" dirty="0">
                  <a:latin typeface="+mn-ea"/>
                </a:rPr>
                <a:t>에서</a:t>
              </a:r>
              <a:endParaRPr lang="en-US" altLang="ko-KR" sz="1100" b="1" dirty="0">
                <a:latin typeface="+mn-ea"/>
              </a:endParaRPr>
            </a:p>
            <a:p>
              <a:pPr>
                <a:lnSpc>
                  <a:spcPct val="120000"/>
                </a:lnSpc>
              </a:pPr>
              <a:r>
                <a:rPr lang="ko-KR" altLang="en-US" sz="1100" b="1" spc="-150" dirty="0">
                  <a:latin typeface="+mn-ea"/>
                </a:rPr>
                <a:t>헌혈실적 확인 및 발급이 가능합니다</a:t>
              </a:r>
              <a:r>
                <a:rPr lang="en-US" altLang="ko-KR" sz="1100" b="1" spc="-150" dirty="0">
                  <a:latin typeface="+mn-ea"/>
                </a:rPr>
                <a:t>.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1100" b="1" spc="-150" dirty="0">
                  <a:latin typeface="+mn-ea"/>
                </a:rPr>
                <a:t>※ </a:t>
              </a:r>
              <a:r>
                <a:rPr lang="ko-KR" altLang="en-US" sz="1100" b="1" spc="-150" dirty="0">
                  <a:latin typeface="+mn-ea"/>
                </a:rPr>
                <a:t>헌혈 후 </a:t>
              </a:r>
              <a:r>
                <a:rPr lang="en-US" altLang="ko-KR" sz="1100" b="1" spc="-150" dirty="0">
                  <a:latin typeface="+mn-ea"/>
                </a:rPr>
                <a:t>24</a:t>
              </a:r>
              <a:r>
                <a:rPr lang="ko-KR" altLang="en-US" sz="1100" b="1" spc="-150" dirty="0">
                  <a:latin typeface="+mn-ea"/>
                </a:rPr>
                <a:t>시간 이후 발급 가능</a:t>
              </a:r>
            </a:p>
          </p:txBody>
        </p:sp>
        <p:pic>
          <p:nvPicPr>
            <p:cNvPr id="82" name="그림 81">
              <a:extLst>
                <a:ext uri="{FF2B5EF4-FFF2-40B4-BE49-F238E27FC236}">
                  <a16:creationId xmlns:a16="http://schemas.microsoft.com/office/drawing/2014/main" id="{87641B04-B4E1-4F1B-B74E-7E449FC6115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3548" y="7153607"/>
              <a:ext cx="645074" cy="681726"/>
            </a:xfrm>
            <a:prstGeom prst="rect">
              <a:avLst/>
            </a:prstGeom>
          </p:spPr>
        </p:pic>
      </p:grpSp>
      <p:pic>
        <p:nvPicPr>
          <p:cNvPr id="95" name="그림 94">
            <a:extLst>
              <a:ext uri="{FF2B5EF4-FFF2-40B4-BE49-F238E27FC236}">
                <a16:creationId xmlns:a16="http://schemas.microsoft.com/office/drawing/2014/main" id="{773097BF-1339-4303-8CA1-73F30CEE1DF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292" y="8651592"/>
            <a:ext cx="1937416" cy="590912"/>
          </a:xfrm>
          <a:prstGeom prst="rect">
            <a:avLst/>
          </a:prstGeom>
        </p:spPr>
      </p:pic>
      <p:grpSp>
        <p:nvGrpSpPr>
          <p:cNvPr id="69" name="그룹 68">
            <a:extLst>
              <a:ext uri="{FF2B5EF4-FFF2-40B4-BE49-F238E27FC236}">
                <a16:creationId xmlns:a16="http://schemas.microsoft.com/office/drawing/2014/main" id="{0C4B2C81-C4D4-4CF3-B82A-6EBD67247A00}"/>
              </a:ext>
            </a:extLst>
          </p:cNvPr>
          <p:cNvGrpSpPr/>
          <p:nvPr/>
        </p:nvGrpSpPr>
        <p:grpSpPr>
          <a:xfrm>
            <a:off x="3484485" y="5765509"/>
            <a:ext cx="3038660" cy="2615372"/>
            <a:chOff x="346284" y="5721129"/>
            <a:chExt cx="3038660" cy="2615372"/>
          </a:xfrm>
        </p:grpSpPr>
        <p:sp>
          <p:nvSpPr>
            <p:cNvPr id="75" name="사각형: 둥근 모서리 74">
              <a:extLst>
                <a:ext uri="{FF2B5EF4-FFF2-40B4-BE49-F238E27FC236}">
                  <a16:creationId xmlns:a16="http://schemas.microsoft.com/office/drawing/2014/main" id="{616EC6B2-32FD-4CD3-95A1-0E2D24AC41B1}"/>
                </a:ext>
              </a:extLst>
            </p:cNvPr>
            <p:cNvSpPr/>
            <p:nvPr/>
          </p:nvSpPr>
          <p:spPr>
            <a:xfrm>
              <a:off x="346284" y="5721129"/>
              <a:ext cx="3038660" cy="2615372"/>
            </a:xfrm>
            <a:prstGeom prst="roundRect">
              <a:avLst>
                <a:gd name="adj" fmla="val 3978"/>
              </a:avLst>
            </a:prstGeom>
            <a:solidFill>
              <a:schemeClr val="bg1"/>
            </a:solidFill>
            <a:ln w="28575">
              <a:solidFill>
                <a:srgbClr val="EC56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b="1" dirty="0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5D15E2F-B726-40CF-8B9C-BBEC9DB556DC}"/>
                </a:ext>
              </a:extLst>
            </p:cNvPr>
            <p:cNvSpPr txBox="1"/>
            <p:nvPr/>
          </p:nvSpPr>
          <p:spPr>
            <a:xfrm>
              <a:off x="397271" y="5855271"/>
              <a:ext cx="1276311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300" b="1" dirty="0">
                  <a:solidFill>
                    <a:srgbClr val="DA180A"/>
                  </a:solidFill>
                  <a:latin typeface="+mn-ea"/>
                </a:rPr>
                <a:t>헌혈자 혜택 </a:t>
              </a:r>
              <a:r>
                <a:rPr lang="en-US" altLang="ko-KR" sz="1300" b="1" dirty="0">
                  <a:solidFill>
                    <a:srgbClr val="DA180A"/>
                  </a:solidFill>
                  <a:latin typeface="+mn-ea"/>
                </a:rPr>
                <a:t>4.</a:t>
              </a:r>
              <a:endParaRPr lang="ko-KR" altLang="en-US" sz="1300" b="1" dirty="0">
                <a:solidFill>
                  <a:srgbClr val="DA180A"/>
                </a:solidFill>
                <a:latin typeface="+mn-ea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06DE2713-CD0D-41E6-A9F3-1B7782FEBBA0}"/>
                </a:ext>
              </a:extLst>
            </p:cNvPr>
            <p:cNvSpPr txBox="1"/>
            <p:nvPr/>
          </p:nvSpPr>
          <p:spPr>
            <a:xfrm>
              <a:off x="399811" y="6095301"/>
              <a:ext cx="26997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atin typeface="+mn-ea"/>
                </a:rPr>
                <a:t>스타벅스 여행용 가방 증정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03B86C94-469A-4C08-A5FA-6122A2FAACAB}"/>
                </a:ext>
              </a:extLst>
            </p:cNvPr>
            <p:cNvSpPr txBox="1"/>
            <p:nvPr/>
          </p:nvSpPr>
          <p:spPr>
            <a:xfrm>
              <a:off x="402658" y="6470020"/>
              <a:ext cx="2839239" cy="513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300" b="1" spc="-150" dirty="0">
                  <a:latin typeface="+mn-ea"/>
                </a:rPr>
                <a:t>기간</a:t>
              </a:r>
              <a:r>
                <a:rPr lang="en-US" altLang="ko-KR" sz="1300" b="1" spc="-150" dirty="0">
                  <a:latin typeface="+mn-ea"/>
                </a:rPr>
                <a:t>(2025.1.1.~)</a:t>
              </a:r>
              <a:r>
                <a:rPr lang="ko-KR" altLang="en-US" sz="1300" b="1" spc="-150" dirty="0">
                  <a:latin typeface="+mn-ea"/>
                </a:rPr>
                <a:t> 중 </a:t>
              </a:r>
              <a:r>
                <a:rPr lang="ko-KR" altLang="en-US" sz="1300" b="1" spc="-150" dirty="0" err="1">
                  <a:latin typeface="+mn-ea"/>
                </a:rPr>
                <a:t>전혈</a:t>
              </a:r>
              <a:r>
                <a:rPr lang="ko-KR" altLang="en-US" sz="1300" b="1" spc="-150" dirty="0">
                  <a:latin typeface="+mn-ea"/>
                </a:rPr>
                <a:t>  </a:t>
              </a:r>
              <a:r>
                <a:rPr lang="en-US" altLang="ko-KR" sz="1300" b="1" spc="-150" dirty="0">
                  <a:latin typeface="+mn-ea"/>
                </a:rPr>
                <a:t>3</a:t>
              </a:r>
              <a:r>
                <a:rPr lang="ko-KR" altLang="en-US" sz="1300" b="1" spc="-150" dirty="0">
                  <a:latin typeface="+mn-ea"/>
                </a:rPr>
                <a:t>회 달성 시</a:t>
              </a:r>
              <a:endParaRPr lang="en-US" altLang="ko-KR" sz="1300" b="1" spc="-150" dirty="0">
                <a:latin typeface="+mn-ea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300" b="1" spc="-150" dirty="0">
                  <a:latin typeface="+mn-ea"/>
                </a:rPr>
                <a:t>스타벅스 여행용 가방을 증정해드립니다</a:t>
              </a:r>
              <a:r>
                <a:rPr lang="en-US" altLang="ko-KR" sz="1300" b="1" spc="-150" dirty="0">
                  <a:latin typeface="+mn-ea"/>
                </a:rPr>
                <a:t>.</a:t>
              </a:r>
              <a:endParaRPr lang="ko-KR" altLang="en-US" sz="1300" b="1" spc="-150" dirty="0">
                <a:latin typeface="+mn-ea"/>
              </a:endParaRPr>
            </a:p>
          </p:txBody>
        </p:sp>
      </p:grpSp>
      <p:pic>
        <p:nvPicPr>
          <p:cNvPr id="14" name="그림 13">
            <a:extLst>
              <a:ext uri="{FF2B5EF4-FFF2-40B4-BE49-F238E27FC236}">
                <a16:creationId xmlns:a16="http://schemas.microsoft.com/office/drawing/2014/main" id="{1C0BCAA1-73C5-454E-9D62-2A9754C8C53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276" y="7286554"/>
            <a:ext cx="1175484" cy="876125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C522A533-49CF-48A4-B2CC-5D48916A76E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173" y="7071394"/>
            <a:ext cx="1181617" cy="10874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8D171A9-92CD-41F9-8474-49B69E7A4542}"/>
              </a:ext>
            </a:extLst>
          </p:cNvPr>
          <p:cNvSpPr txBox="1"/>
          <p:nvPr/>
        </p:nvSpPr>
        <p:spPr>
          <a:xfrm>
            <a:off x="4248253" y="6973740"/>
            <a:ext cx="154209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소진시까지</a:t>
            </a:r>
            <a:r>
              <a:rPr lang="en-US" altLang="ko-KR" sz="1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1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9101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144</Words>
  <Application>Microsoft Office PowerPoint</Application>
  <PresentationFormat>A4 용지(210x297mm)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KIHA</dc:creator>
  <cp:lastModifiedBy>kiha</cp:lastModifiedBy>
  <cp:revision>150</cp:revision>
  <cp:lastPrinted>2023-04-25T04:48:48Z</cp:lastPrinted>
  <dcterms:created xsi:type="dcterms:W3CDTF">2023-02-21T06:09:20Z</dcterms:created>
  <dcterms:modified xsi:type="dcterms:W3CDTF">2024-12-26T23:29:30Z</dcterms:modified>
</cp:coreProperties>
</file>